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58" r:id="rId6"/>
    <p:sldId id="260" r:id="rId7"/>
    <p:sldId id="261" r:id="rId8"/>
    <p:sldId id="262" r:id="rId9"/>
    <p:sldId id="263" r:id="rId10"/>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19050"/>
            <a:ext cx="12206817" cy="6867525"/>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C4527FD-C22F-4528-B2BB-24ACAEFD76BE}"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C4527FD-C22F-4528-B2BB-24ACAEFD76BE}"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8"/>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rtl="0" fontAlgn="base">
        <a:spcBef>
          <a:spcPct val="0"/>
        </a:spcBef>
        <a:spcAft>
          <a:spcPct val="0"/>
        </a:spcAft>
        <a:defRPr sz="3600" kern="1200">
          <a:solidFill>
            <a:schemeClr val="bg1"/>
          </a:solidFill>
          <a:latin typeface="+mj-lt"/>
          <a:ea typeface="+mj-ea"/>
          <a:cs typeface="+mj-cs"/>
        </a:defRPr>
      </a:lvl1pPr>
      <a:lvl2pPr algn="r" rtl="0" fontAlgn="base">
        <a:spcBef>
          <a:spcPct val="0"/>
        </a:spcBef>
        <a:spcAft>
          <a:spcPct val="0"/>
        </a:spcAft>
        <a:defRPr sz="3600">
          <a:solidFill>
            <a:schemeClr val="bg1"/>
          </a:solidFill>
          <a:latin typeface="Arial" panose="020B0604020202020204" pitchFamily="34" charset="0"/>
          <a:ea typeface="SimSun" pitchFamily="2" charset="-122"/>
        </a:defRPr>
      </a:lvl2pPr>
      <a:lvl3pPr algn="r" rtl="0" fontAlgn="base">
        <a:spcBef>
          <a:spcPct val="0"/>
        </a:spcBef>
        <a:spcAft>
          <a:spcPct val="0"/>
        </a:spcAft>
        <a:defRPr sz="3600">
          <a:solidFill>
            <a:schemeClr val="bg1"/>
          </a:solidFill>
          <a:latin typeface="Arial" panose="020B0604020202020204" pitchFamily="34" charset="0"/>
          <a:ea typeface="SimSun" pitchFamily="2" charset="-122"/>
        </a:defRPr>
      </a:lvl3pPr>
      <a:lvl4pPr algn="r" rtl="0" fontAlgn="base">
        <a:spcBef>
          <a:spcPct val="0"/>
        </a:spcBef>
        <a:spcAft>
          <a:spcPct val="0"/>
        </a:spcAft>
        <a:defRPr sz="3600">
          <a:solidFill>
            <a:schemeClr val="bg1"/>
          </a:solidFill>
          <a:latin typeface="Arial" panose="020B0604020202020204" pitchFamily="34" charset="0"/>
          <a:ea typeface="SimSun" pitchFamily="2" charset="-122"/>
        </a:defRPr>
      </a:lvl4pPr>
      <a:lvl5pPr algn="r" rtl="0" fontAlgn="base">
        <a:spcBef>
          <a:spcPct val="0"/>
        </a:spcBef>
        <a:spcAft>
          <a:spcPct val="0"/>
        </a:spcAft>
        <a:defRPr sz="3600">
          <a:solidFill>
            <a:schemeClr val="bg1"/>
          </a:solidFill>
          <a:latin typeface="Arial" panose="020B0604020202020204" pitchFamily="34" charset="0"/>
          <a:ea typeface="SimSun" pitchFamily="2" charset="-122"/>
        </a:defRPr>
      </a:lvl5pPr>
      <a:lvl6pPr marL="457200" algn="r" rtl="0" fontAlgn="base">
        <a:spcBef>
          <a:spcPct val="0"/>
        </a:spcBef>
        <a:spcAft>
          <a:spcPct val="0"/>
        </a:spcAft>
        <a:defRPr sz="3600">
          <a:solidFill>
            <a:schemeClr val="bg1"/>
          </a:solidFill>
          <a:latin typeface="Arial" panose="020B0604020202020204" pitchFamily="34" charset="0"/>
          <a:ea typeface="SimSun" pitchFamily="2" charset="-122"/>
        </a:defRPr>
      </a:lvl6pPr>
      <a:lvl7pPr marL="914400" algn="r" rtl="0" fontAlgn="base">
        <a:spcBef>
          <a:spcPct val="0"/>
        </a:spcBef>
        <a:spcAft>
          <a:spcPct val="0"/>
        </a:spcAft>
        <a:defRPr sz="3600">
          <a:solidFill>
            <a:schemeClr val="bg1"/>
          </a:solidFill>
          <a:latin typeface="Arial" panose="020B0604020202020204" pitchFamily="34" charset="0"/>
          <a:ea typeface="SimSun" pitchFamily="2" charset="-122"/>
        </a:defRPr>
      </a:lvl7pPr>
      <a:lvl8pPr marL="1371600" algn="r" rtl="0" fontAlgn="base">
        <a:spcBef>
          <a:spcPct val="0"/>
        </a:spcBef>
        <a:spcAft>
          <a:spcPct val="0"/>
        </a:spcAft>
        <a:defRPr sz="3600">
          <a:solidFill>
            <a:schemeClr val="bg1"/>
          </a:solidFill>
          <a:latin typeface="Arial" panose="020B0604020202020204" pitchFamily="34" charset="0"/>
          <a:ea typeface="SimSun" pitchFamily="2" charset="-122"/>
        </a:defRPr>
      </a:lvl8pPr>
      <a:lvl9pPr marL="1828800" algn="r" rtl="0" fontAlgn="base">
        <a:spcBef>
          <a:spcPct val="0"/>
        </a:spcBef>
        <a:spcAft>
          <a:spcPct val="0"/>
        </a:spcAft>
        <a:defRPr sz="3600">
          <a:solidFill>
            <a:schemeClr val="bg1"/>
          </a:solidFill>
          <a:latin typeface="Arial" panose="020B060402020202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tesol.sydne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2">
              <a:lumMod val="50000"/>
            </a:schemeClr>
          </a:fgClr>
          <a:bgClr>
            <a:schemeClr val="bg1"/>
          </a:bgClr>
        </a:pattFill>
        <a:effectLst/>
      </p:bgPr>
    </p:bg>
    <p:spTree>
      <p:nvGrpSpPr>
        <p:cNvPr id="1" name=""/>
        <p:cNvGrpSpPr/>
        <p:nvPr/>
      </p:nvGrpSpPr>
      <p:grpSpPr/>
      <p:sp>
        <p:nvSpPr>
          <p:cNvPr id="2" name="Title 1"/>
          <p:cNvSpPr>
            <a:spLocks noGrp="1"/>
          </p:cNvSpPr>
          <p:nvPr>
            <p:ph type="ctrTitle"/>
          </p:nvPr>
        </p:nvSpPr>
        <p:spPr>
          <a:xfrm>
            <a:off x="2063750" y="1701800"/>
            <a:ext cx="10106025" cy="1082675"/>
          </a:xfrm>
        </p:spPr>
        <p:txBody>
          <a:bodyPr/>
          <a:p>
            <a:r>
              <a:rPr lang="en-US" sz="5400" b="1" i="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charset="0"/>
                <a:cs typeface="Times New Roman" panose="02020603050405020304" charset="0"/>
              </a:rPr>
              <a:t>Sydney Higher Education Institute</a:t>
            </a:r>
            <a:endParaRPr lang="en-US" sz="5400" b="1" i="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charset="0"/>
              <a:cs typeface="Times New Roman" panose="02020603050405020304" charset="0"/>
            </a:endParaRPr>
          </a:p>
        </p:txBody>
      </p:sp>
      <p:sp>
        <p:nvSpPr>
          <p:cNvPr id="3" name="Subtitle 2"/>
          <p:cNvSpPr>
            <a:spLocks noGrp="1"/>
          </p:cNvSpPr>
          <p:nvPr>
            <p:ph type="subTitle" idx="1"/>
          </p:nvPr>
        </p:nvSpPr>
        <p:spPr>
          <a:xfrm>
            <a:off x="2827021" y="2874645"/>
            <a:ext cx="9218083" cy="1752600"/>
          </a:xfrm>
        </p:spPr>
        <p:txBody>
          <a:bodyPr/>
          <a:p>
            <a:r>
              <a:rPr lang="en-US" b="1" i="1"/>
              <a:t>Certificate IV in Tesol</a:t>
            </a:r>
            <a:endParaRPr lang="en-US" b="1" i="1"/>
          </a:p>
        </p:txBody>
      </p:sp>
      <p:pic>
        <p:nvPicPr>
          <p:cNvPr id="4" name="Picture 3" descr="Untitled design"/>
          <p:cNvPicPr>
            <a:picLocks noChangeAspect="1"/>
          </p:cNvPicPr>
          <p:nvPr/>
        </p:nvPicPr>
        <p:blipFill>
          <a:blip r:embed="rId1"/>
          <a:stretch>
            <a:fillRect/>
          </a:stretch>
        </p:blipFill>
        <p:spPr>
          <a:xfrm>
            <a:off x="884555" y="4221480"/>
            <a:ext cx="2550795" cy="25507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 altLang="en-US" sz="4400" b="1" i="1">
                <a:latin typeface="Times New Roman" panose="02020603050405020304" charset="0"/>
                <a:cs typeface="Times New Roman" panose="02020603050405020304" charset="0"/>
              </a:rPr>
              <a:t>ABOUT US</a:t>
            </a:r>
            <a:endParaRPr lang="" altLang="en-US" sz="4400" b="1" i="1">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609600" y="1332865"/>
            <a:ext cx="10972800" cy="4953000"/>
          </a:xfrm>
        </p:spPr>
        <p:txBody>
          <a:bodyPr/>
          <a:p>
            <a:pPr marL="0" indent="0">
              <a:buNone/>
            </a:pPr>
            <a:r>
              <a:rPr lang="en-US" sz="2800">
                <a:latin typeface="Times New Roman" panose="02020603050405020304" charset="0"/>
                <a:cs typeface="Times New Roman" panose="02020603050405020304" charset="0"/>
              </a:rPr>
              <a:t>Sydney Higher Education Institute, a dynamic College headquartered in Sydney, Australia, provides a unique opportunity for participation in a variety of learning programs, which aim to address the needs of professionals and students in different fields.</a:t>
            </a:r>
            <a:endParaRPr lang="en-US" sz="2800">
              <a:latin typeface="Times New Roman" panose="02020603050405020304" charset="0"/>
              <a:cs typeface="Times New Roman" panose="02020603050405020304" charset="0"/>
            </a:endParaRPr>
          </a:p>
          <a:p>
            <a:pPr marL="0" indent="0">
              <a:buNone/>
            </a:pP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Our vision is to be the most successful, prestigious and respected Accredited Further Education and Training College in the region and I take great pride in the quality of our lecturers and expert staff, who are sourced from Australasia and internationally as recognised leaders in their field. </a:t>
            </a:r>
            <a:endParaRPr lang="en-US" sz="2800">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Picture 5" descr="bg02"/>
          <p:cNvPicPr>
            <a:picLocks noChangeAspect="1"/>
          </p:cNvPicPr>
          <p:nvPr/>
        </p:nvPicPr>
        <p:blipFill>
          <a:blip r:embed="rId1"/>
          <a:stretch>
            <a:fillRect/>
          </a:stretch>
        </p:blipFill>
        <p:spPr>
          <a:xfrm>
            <a:off x="407670" y="1169670"/>
            <a:ext cx="8030845" cy="5352415"/>
          </a:xfrm>
          <a:prstGeom prst="rect">
            <a:avLst/>
          </a:prstGeom>
        </p:spPr>
      </p:pic>
      <p:pic>
        <p:nvPicPr>
          <p:cNvPr id="7" name="Picture 6" descr="Untitled design"/>
          <p:cNvPicPr>
            <a:picLocks noChangeAspect="1"/>
          </p:cNvPicPr>
          <p:nvPr/>
        </p:nvPicPr>
        <p:blipFill>
          <a:blip r:embed="rId2"/>
          <a:stretch>
            <a:fillRect/>
          </a:stretch>
        </p:blipFill>
        <p:spPr>
          <a:xfrm>
            <a:off x="9243060" y="3971290"/>
            <a:ext cx="2550795" cy="255079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75385" y="98425"/>
            <a:ext cx="10972800" cy="582613"/>
          </a:xfrm>
        </p:spPr>
        <p:txBody>
          <a:bodyPr/>
          <a:p>
            <a:pPr algn="ctr"/>
            <a:r>
              <a:rPr lang="en-US" b="1" i="1">
                <a:latin typeface="Times New Roman" panose="02020603050405020304" charset="0"/>
                <a:cs typeface="Times New Roman" panose="02020603050405020304" charset="0"/>
              </a:rPr>
              <a:t>Guide </a:t>
            </a:r>
            <a:r>
              <a:rPr lang="en-US" sz="4400" b="1" i="1">
                <a:latin typeface="Times New Roman" panose="02020603050405020304" charset="0"/>
                <a:cs typeface="Times New Roman" panose="02020603050405020304" charset="0"/>
              </a:rPr>
              <a:t>to </a:t>
            </a:r>
            <a:r>
              <a:rPr lang="en-US" b="1" i="1">
                <a:latin typeface="Times New Roman" panose="02020603050405020304" charset="0"/>
                <a:cs typeface="Times New Roman" panose="02020603050405020304" charset="0"/>
              </a:rPr>
              <a:t>Certificate IV TESOL Course Sydney</a:t>
            </a:r>
            <a:endParaRPr lang="en-US" b="1" i="1">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609600" y="1174750"/>
            <a:ext cx="10972800" cy="4953000"/>
          </a:xfrm>
        </p:spPr>
        <p:txBody>
          <a:bodyPr/>
          <a:p>
            <a:pPr marL="0" indent="0">
              <a:buNone/>
            </a:pPr>
            <a:r>
              <a:rPr lang="en-US" sz="2800">
                <a:latin typeface="Times New Roman" panose="02020603050405020304" charset="0"/>
                <a:cs typeface="Times New Roman" panose="02020603050405020304" charset="0"/>
              </a:rPr>
              <a:t>The task of teaching English to non-English speaking students is, of course, a tough one. But such tasks remain a vital element of the education system of Australia. </a:t>
            </a:r>
            <a:endParaRPr lang="en-US" sz="2800">
              <a:latin typeface="Times New Roman" panose="02020603050405020304" charset="0"/>
              <a:cs typeface="Times New Roman" panose="02020603050405020304" charset="0"/>
            </a:endParaRPr>
          </a:p>
          <a:p>
            <a:pPr marL="0" indent="0">
              <a:buNone/>
            </a:pP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In this light, taking up a Certificate IV </a:t>
            </a:r>
            <a:r>
              <a:rPr lang="en-US" sz="2800">
                <a:latin typeface="Times New Roman" panose="02020603050405020304" charset="0"/>
                <a:cs typeface="Times New Roman" panose="02020603050405020304" charset="0"/>
                <a:hlinkClick r:id="rId1" tooltip="" action="ppaction://hlinkfile"/>
              </a:rPr>
              <a:t>TESOL course Sydney</a:t>
            </a:r>
            <a:r>
              <a:rPr lang="en-US" sz="2800">
                <a:latin typeface="Times New Roman" panose="02020603050405020304" charset="0"/>
                <a:cs typeface="Times New Roman" panose="02020603050405020304" charset="0"/>
              </a:rPr>
              <a:t> assumes much importance.</a:t>
            </a:r>
            <a:endParaRPr lang="en-US" sz="2800">
              <a:latin typeface="Times New Roman" panose="02020603050405020304" charset="0"/>
              <a:cs typeface="Times New Roman" panose="02020603050405020304" charset="0"/>
            </a:endParaRPr>
          </a:p>
          <a:p>
            <a:pPr marL="0" indent="0">
              <a:buNone/>
            </a:pP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In sum, if one thinks that TESOL qualification will enhance and add value to one’s career, one must not delay in applying for the same. The good news is that there are several institutions offering training for the TESOL course in Sydney.</a:t>
            </a:r>
            <a:endParaRPr lang="en-US" sz="28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4400" b="1" i="1">
                <a:latin typeface="Times New Roman" panose="02020603050405020304" charset="0"/>
                <a:cs typeface="Times New Roman" panose="02020603050405020304" charset="0"/>
              </a:rPr>
              <a:t>Benefits </a:t>
            </a:r>
            <a:r>
              <a:rPr lang="" altLang="en-US" sz="4400" b="1" i="1">
                <a:latin typeface="Times New Roman" panose="02020603050405020304" charset="0"/>
                <a:cs typeface="Times New Roman" panose="02020603050405020304" charset="0"/>
              </a:rPr>
              <a:t>O</a:t>
            </a:r>
            <a:r>
              <a:rPr lang="en-US" sz="4400" b="1" i="1">
                <a:latin typeface="Times New Roman" panose="02020603050405020304" charset="0"/>
                <a:cs typeface="Times New Roman" panose="02020603050405020304" charset="0"/>
              </a:rPr>
              <a:t>f </a:t>
            </a:r>
            <a:r>
              <a:rPr lang="" altLang="en-US" sz="4400" b="1" i="1">
                <a:latin typeface="Times New Roman" panose="02020603050405020304" charset="0"/>
                <a:cs typeface="Times New Roman" panose="02020603050405020304" charset="0"/>
              </a:rPr>
              <a:t>T</a:t>
            </a:r>
            <a:r>
              <a:rPr lang="en-US" sz="4400" b="1" i="1">
                <a:latin typeface="Times New Roman" panose="02020603050405020304" charset="0"/>
                <a:cs typeface="Times New Roman" panose="02020603050405020304" charset="0"/>
              </a:rPr>
              <a:t>he </a:t>
            </a:r>
            <a:r>
              <a:rPr lang="" altLang="en-US" sz="4400" b="1" i="1">
                <a:latin typeface="Times New Roman" panose="02020603050405020304" charset="0"/>
                <a:cs typeface="Times New Roman" panose="02020603050405020304" charset="0"/>
              </a:rPr>
              <a:t>C</a:t>
            </a:r>
            <a:r>
              <a:rPr lang="en-US" sz="4400" b="1" i="1">
                <a:latin typeface="Times New Roman" panose="02020603050405020304" charset="0"/>
                <a:cs typeface="Times New Roman" panose="02020603050405020304" charset="0"/>
              </a:rPr>
              <a:t>ourse</a:t>
            </a:r>
            <a:endParaRPr lang="en-US" sz="4400" b="1" i="1">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pPr marL="0" indent="0">
              <a:buNone/>
            </a:pPr>
            <a:r>
              <a:rPr lang="en-US" sz="2400" b="1" i="1">
                <a:latin typeface="Times New Roman" panose="02020603050405020304" charset="0"/>
                <a:cs typeface="Times New Roman" panose="02020603050405020304" charset="0"/>
              </a:rPr>
              <a:t>TESOL courses endow one with many benefits. Here are some of the most apparent ones:</a:t>
            </a:r>
            <a:endParaRPr lang="en-US" sz="2400">
              <a:latin typeface="Times New Roman" panose="02020603050405020304" charset="0"/>
              <a:cs typeface="Times New Roman" panose="02020603050405020304" charset="0"/>
            </a:endParaRPr>
          </a:p>
          <a:p>
            <a:pPr marL="0" indent="0">
              <a:buNone/>
            </a:pP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Short term commitment</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Modules of practical assessment</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The straightforward process of application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Affordability</a:t>
            </a:r>
            <a:endParaRPr lang="en-US" sz="2400">
              <a:latin typeface="Times New Roman" panose="02020603050405020304" charset="0"/>
              <a:cs typeface="Times New Roman" panose="02020603050405020304" charset="0"/>
            </a:endParaRPr>
          </a:p>
          <a:p>
            <a:pPr marL="0" indent="0">
              <a:buNone/>
            </a:pPr>
            <a:endParaRPr lang="en-US" sz="2400">
              <a:latin typeface="Times New Roman" panose="02020603050405020304" charset="0"/>
              <a:cs typeface="Times New Roman" panose="02020603050405020304" charset="0"/>
            </a:endParaRPr>
          </a:p>
          <a:p>
            <a:pPr marL="0" indent="0">
              <a:buNone/>
            </a:pPr>
            <a:r>
              <a:rPr lang="en-US" sz="2400">
                <a:latin typeface="Times New Roman" panose="02020603050405020304" charset="0"/>
                <a:cs typeface="Times New Roman" panose="02020603050405020304" charset="0"/>
              </a:rPr>
              <a:t>The complete course typically takes only one year of study (comprising of 2 semesters). But this depends on the institution that one attends and their structure, of course. Take care to read their course content thoroughly and note the stipulations one requires to pass.</a:t>
            </a:r>
            <a:endParaRPr lang="en-US" sz="2400">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Picture 3" descr="img1"/>
          <p:cNvPicPr>
            <a:picLocks noChangeAspect="1"/>
          </p:cNvPicPr>
          <p:nvPr/>
        </p:nvPicPr>
        <p:blipFill>
          <a:blip r:embed="rId1"/>
          <a:stretch>
            <a:fillRect/>
          </a:stretch>
        </p:blipFill>
        <p:spPr>
          <a:xfrm>
            <a:off x="3500120" y="974090"/>
            <a:ext cx="8574405" cy="5718810"/>
          </a:xfrm>
          <a:prstGeom prst="rect">
            <a:avLst/>
          </a:prstGeom>
        </p:spPr>
      </p:pic>
      <p:pic>
        <p:nvPicPr>
          <p:cNvPr id="7" name="Picture 6" descr="Untitled design"/>
          <p:cNvPicPr>
            <a:picLocks noChangeAspect="1"/>
          </p:cNvPicPr>
          <p:nvPr/>
        </p:nvPicPr>
        <p:blipFill>
          <a:blip r:embed="rId2"/>
          <a:stretch>
            <a:fillRect/>
          </a:stretch>
        </p:blipFill>
        <p:spPr>
          <a:xfrm>
            <a:off x="542290" y="3405505"/>
            <a:ext cx="2550795" cy="255079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 altLang="en-US" sz="4400" b="1" i="1">
                <a:latin typeface="Times New Roman" panose="02020603050405020304" charset="0"/>
                <a:cs typeface="Times New Roman" panose="02020603050405020304" charset="0"/>
              </a:rPr>
              <a:t>CONTACT US</a:t>
            </a:r>
            <a:endParaRPr lang="" altLang="en-US" sz="4400" b="1" i="1">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2175510" y="1399540"/>
            <a:ext cx="10972800" cy="4953000"/>
          </a:xfrm>
        </p:spPr>
        <p:txBody>
          <a:bodyPr/>
          <a:p>
            <a:pPr marL="0" indent="0" algn="ctr">
              <a:buNone/>
            </a:pPr>
            <a:r>
              <a:rPr lang="en-US" sz="2800">
                <a:latin typeface="Times New Roman" panose="02020603050405020304" charset="0"/>
                <a:cs typeface="Times New Roman" panose="02020603050405020304" charset="0"/>
              </a:rPr>
              <a:t>Level 6 187 Macquarie St</a:t>
            </a:r>
            <a:endParaRPr lang="en-US" sz="2800">
              <a:latin typeface="Times New Roman" panose="02020603050405020304" charset="0"/>
              <a:cs typeface="Times New Roman" panose="02020603050405020304" charset="0"/>
            </a:endParaRPr>
          </a:p>
          <a:p>
            <a:pPr marL="0" indent="0" algn="ctr">
              <a:buNone/>
            </a:pPr>
            <a:r>
              <a:rPr lang="en-US" sz="2800">
                <a:latin typeface="Times New Roman" panose="02020603050405020304" charset="0"/>
                <a:cs typeface="Times New Roman" panose="02020603050405020304" charset="0"/>
              </a:rPr>
              <a:t>Sydney, NSW 2000, Australia</a:t>
            </a:r>
            <a:endParaRPr lang="en-US" sz="2800">
              <a:latin typeface="Times New Roman" panose="02020603050405020304" charset="0"/>
              <a:cs typeface="Times New Roman" panose="02020603050405020304" charset="0"/>
            </a:endParaRPr>
          </a:p>
          <a:p>
            <a:pPr marL="0" indent="0" algn="ctr">
              <a:buNone/>
            </a:pPr>
            <a:endParaRPr lang="en-US" sz="2800">
              <a:latin typeface="Times New Roman" panose="02020603050405020304" charset="0"/>
              <a:cs typeface="Times New Roman" panose="02020603050405020304" charset="0"/>
            </a:endParaRPr>
          </a:p>
          <a:p>
            <a:pPr marL="0" indent="0" algn="ctr">
              <a:buNone/>
            </a:pPr>
            <a:r>
              <a:rPr lang="en-US" sz="2800">
                <a:latin typeface="Times New Roman" panose="02020603050405020304" charset="0"/>
                <a:cs typeface="Times New Roman" panose="02020603050405020304" charset="0"/>
              </a:rPr>
              <a:t>Phone: 1300 794 683</a:t>
            </a:r>
            <a:endParaRPr lang="en-US" sz="2800">
              <a:latin typeface="Times New Roman" panose="02020603050405020304" charset="0"/>
              <a:cs typeface="Times New Roman" panose="02020603050405020304" charset="0"/>
            </a:endParaRPr>
          </a:p>
          <a:p>
            <a:pPr marL="0" indent="0" algn="ctr">
              <a:buNone/>
            </a:pPr>
            <a:endParaRPr lang="en-US" sz="2800">
              <a:latin typeface="Times New Roman" panose="02020603050405020304" charset="0"/>
              <a:cs typeface="Times New Roman" panose="02020603050405020304" charset="0"/>
            </a:endParaRPr>
          </a:p>
          <a:p>
            <a:pPr marL="0" indent="0" algn="ctr">
              <a:buNone/>
            </a:pPr>
            <a:r>
              <a:rPr lang="en-US" sz="2800">
                <a:latin typeface="Times New Roman" panose="02020603050405020304" charset="0"/>
                <a:cs typeface="Times New Roman" panose="02020603050405020304" charset="0"/>
              </a:rPr>
              <a:t>admin@sydneyinstitute.org</a:t>
            </a:r>
            <a:endParaRPr lang="en-US" sz="2800">
              <a:latin typeface="Times New Roman" panose="02020603050405020304" charset="0"/>
              <a:cs typeface="Times New Roman" panose="02020603050405020304" charset="0"/>
            </a:endParaRPr>
          </a:p>
          <a:p>
            <a:pPr marL="0" indent="0" algn="ctr">
              <a:buNone/>
            </a:pPr>
            <a:endParaRPr lang="en-US" sz="2800">
              <a:latin typeface="Times New Roman" panose="02020603050405020304" charset="0"/>
              <a:cs typeface="Times New Roman" panose="02020603050405020304" charset="0"/>
            </a:endParaRPr>
          </a:p>
          <a:p>
            <a:pPr marL="0" indent="0" algn="ctr">
              <a:buNone/>
            </a:pPr>
            <a:r>
              <a:rPr lang="en-US" sz="2800">
                <a:latin typeface="Times New Roman" panose="02020603050405020304" charset="0"/>
                <a:cs typeface="Times New Roman" panose="02020603050405020304" charset="0"/>
              </a:rPr>
              <a:t>https://tesol.sydney/</a:t>
            </a:r>
            <a:endParaRPr lang="en-US" sz="2800">
              <a:latin typeface="Times New Roman" panose="02020603050405020304" charset="0"/>
              <a:cs typeface="Times New Roman" panose="02020603050405020304" charset="0"/>
            </a:endParaRPr>
          </a:p>
        </p:txBody>
      </p:sp>
      <p:pic>
        <p:nvPicPr>
          <p:cNvPr id="7" name="Picture 6" descr="Untitled design"/>
          <p:cNvPicPr>
            <a:picLocks noChangeAspect="1"/>
          </p:cNvPicPr>
          <p:nvPr/>
        </p:nvPicPr>
        <p:blipFill>
          <a:blip r:embed="rId1"/>
          <a:stretch>
            <a:fillRect/>
          </a:stretch>
        </p:blipFill>
        <p:spPr>
          <a:xfrm>
            <a:off x="9822180" y="4604385"/>
            <a:ext cx="2195830" cy="2195830"/>
          </a:xfrm>
          <a:prstGeom prst="rect">
            <a:avLst/>
          </a:prstGeom>
        </p:spPr>
      </p:pic>
      <p:pic>
        <p:nvPicPr>
          <p:cNvPr id="4" name="Picture 3" descr="contact-page-banner"/>
          <p:cNvPicPr>
            <a:picLocks noChangeAspect="1"/>
          </p:cNvPicPr>
          <p:nvPr/>
        </p:nvPicPr>
        <p:blipFill>
          <a:blip r:embed="rId2"/>
          <a:stretch>
            <a:fillRect/>
          </a:stretch>
        </p:blipFill>
        <p:spPr>
          <a:xfrm>
            <a:off x="83185" y="2139950"/>
            <a:ext cx="5104765" cy="33045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Picture 4" descr="YourPng.com - 2124x700"/>
          <p:cNvPicPr>
            <a:picLocks noChangeAspect="1"/>
          </p:cNvPicPr>
          <p:nvPr/>
        </p:nvPicPr>
        <p:blipFill>
          <a:blip r:embed="rId1"/>
          <a:stretch>
            <a:fillRect/>
          </a:stretch>
        </p:blipFill>
        <p:spPr>
          <a:xfrm>
            <a:off x="1211580" y="2035175"/>
            <a:ext cx="10058400" cy="3314700"/>
          </a:xfrm>
          <a:prstGeom prst="rect">
            <a:avLst/>
          </a:prstGeom>
        </p:spPr>
      </p:pic>
    </p:spTree>
  </p:cSld>
  <p:clrMapOvr>
    <a:masterClrMapping/>
  </p:clrMapOvr>
</p:sld>
</file>

<file path=ppt/theme/theme1.xml><?xml version="1.0" encoding="utf-8"?>
<a:theme xmlns:a="http://schemas.openxmlformats.org/drawingml/2006/main" name="Communications and Dialogues">
  <a:themeElements>
    <a:clrScheme name="Communications and Dialogu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Communications and Dialogu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lnDef>
  </a:objectDefaults>
  <a:extraClrSchemeLst>
    <a:extraClrScheme>
      <a:clrScheme name="Communications and Dialogu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mmunications and Dialogu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mmunications and Dialogu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mmunications and Dialogu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mmunications and Dialogu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mmunications and Dialogu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mmunications and Dialogu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mmunications and Dialogu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mmunications and Dialogu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mmunications and Dialogu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mmunications and Dialogu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mmunications and Dialogu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ommunications and Dialogu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1755</Words>
  <Application>WPS Presentation</Application>
  <PresentationFormat>Widescreen</PresentationFormat>
  <Paragraphs>40</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Arial Unicode MS</vt:lpstr>
      <vt:lpstr>Calibri Light</vt:lpstr>
      <vt:lpstr>Calibri</vt:lpstr>
      <vt:lpstr>微软雅黑</vt:lpstr>
      <vt:lpstr>WenQuanYi Micro Hei</vt:lpstr>
      <vt:lpstr>Times New Roman</vt:lpstr>
      <vt:lpstr>Webdings</vt:lpstr>
      <vt:lpstr>Communications and Dialogues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Sydney Higher Education Institute</dc:title>
  <dc:creator>lucifer</dc:creator>
  <cp:lastModifiedBy>lucifer</cp:lastModifiedBy>
  <cp:revision>16</cp:revision>
  <dcterms:created xsi:type="dcterms:W3CDTF">2021-08-26T05:31:42Z</dcterms:created>
  <dcterms:modified xsi:type="dcterms:W3CDTF">2021-08-26T05:31:42Z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1033-10.1.0.6757</vt:lpwstr>
  </property>
</Properties>
</file>